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Syncopate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Syncopate-bold.fntdata"/><Relationship Id="rId16" Type="http://schemas.openxmlformats.org/officeDocument/2006/relationships/slide" Target="slides/slide11.xml"/><Relationship Id="rId38" Type="http://schemas.openxmlformats.org/officeDocument/2006/relationships/font" Target="fonts/Syncopat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Relationship Id="rId5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.png"/><Relationship Id="rId13" Type="http://schemas.openxmlformats.org/officeDocument/2006/relationships/image" Target="../media/image15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15" Type="http://schemas.openxmlformats.org/officeDocument/2006/relationships/image" Target="../media/image8.png"/><Relationship Id="rId1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Relationship Id="rId4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18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6.jpg"/><Relationship Id="rId4" Type="http://schemas.openxmlformats.org/officeDocument/2006/relationships/image" Target="../media/image79.jpg"/><Relationship Id="rId5" Type="http://schemas.openxmlformats.org/officeDocument/2006/relationships/image" Target="../media/image75.png"/><Relationship Id="rId6" Type="http://schemas.openxmlformats.org/officeDocument/2006/relationships/image" Target="../media/image8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27.png"/><Relationship Id="rId13" Type="http://schemas.openxmlformats.org/officeDocument/2006/relationships/image" Target="../media/image36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Relationship Id="rId15" Type="http://schemas.openxmlformats.org/officeDocument/2006/relationships/image" Target="../media/image84.png"/><Relationship Id="rId14" Type="http://schemas.openxmlformats.org/officeDocument/2006/relationships/image" Target="../media/image35.png"/><Relationship Id="rId17" Type="http://schemas.openxmlformats.org/officeDocument/2006/relationships/image" Target="../media/image40.png"/><Relationship Id="rId16" Type="http://schemas.openxmlformats.org/officeDocument/2006/relationships/image" Target="../media/image41.png"/><Relationship Id="rId5" Type="http://schemas.openxmlformats.org/officeDocument/2006/relationships/image" Target="../media/image20.png"/><Relationship Id="rId19" Type="http://schemas.openxmlformats.org/officeDocument/2006/relationships/image" Target="../media/image38.png"/><Relationship Id="rId6" Type="http://schemas.openxmlformats.org/officeDocument/2006/relationships/image" Target="../media/image22.png"/><Relationship Id="rId18" Type="http://schemas.openxmlformats.org/officeDocument/2006/relationships/image" Target="../media/image39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11" Type="http://schemas.openxmlformats.org/officeDocument/2006/relationships/image" Target="../media/image37.png"/><Relationship Id="rId22" Type="http://schemas.openxmlformats.org/officeDocument/2006/relationships/image" Target="../media/image43.png"/><Relationship Id="rId10" Type="http://schemas.openxmlformats.org/officeDocument/2006/relationships/image" Target="../media/image27.png"/><Relationship Id="rId21" Type="http://schemas.openxmlformats.org/officeDocument/2006/relationships/image" Target="../media/image57.png"/><Relationship Id="rId13" Type="http://schemas.openxmlformats.org/officeDocument/2006/relationships/image" Target="../media/image36.png"/><Relationship Id="rId12" Type="http://schemas.openxmlformats.org/officeDocument/2006/relationships/image" Target="../media/image32.png"/><Relationship Id="rId2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Relationship Id="rId15" Type="http://schemas.openxmlformats.org/officeDocument/2006/relationships/image" Target="../media/image84.png"/><Relationship Id="rId14" Type="http://schemas.openxmlformats.org/officeDocument/2006/relationships/image" Target="../media/image35.png"/><Relationship Id="rId17" Type="http://schemas.openxmlformats.org/officeDocument/2006/relationships/image" Target="../media/image40.png"/><Relationship Id="rId16" Type="http://schemas.openxmlformats.org/officeDocument/2006/relationships/image" Target="../media/image41.png"/><Relationship Id="rId5" Type="http://schemas.openxmlformats.org/officeDocument/2006/relationships/image" Target="../media/image20.png"/><Relationship Id="rId19" Type="http://schemas.openxmlformats.org/officeDocument/2006/relationships/image" Target="../media/image38.png"/><Relationship Id="rId6" Type="http://schemas.openxmlformats.org/officeDocument/2006/relationships/image" Target="../media/image22.png"/><Relationship Id="rId18" Type="http://schemas.openxmlformats.org/officeDocument/2006/relationships/image" Target="../media/image39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How Computers Think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CS4MS 11/19/18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What</a:t>
            </a:r>
            <a:r>
              <a:rPr lang="en"/>
              <a:t> Computers Remember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2548050" y="1926200"/>
            <a:ext cx="4047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" sz="10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			1</a:t>
            </a:r>
            <a:endParaRPr b="0" i="0" sz="10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8200" y="1170125"/>
            <a:ext cx="2243250" cy="3475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170125"/>
            <a:ext cx="2243250" cy="347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/>
              <a:t>What</a:t>
            </a:r>
            <a:r>
              <a:rPr lang="en"/>
              <a:t> Computers Remember</a:t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750" y="1125563"/>
            <a:ext cx="5649450" cy="391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3"/>
          <p:cNvCxnSpPr/>
          <p:nvPr/>
        </p:nvCxnSpPr>
        <p:spPr>
          <a:xfrm rot="10800000">
            <a:off x="262050" y="2953900"/>
            <a:ext cx="8619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23"/>
          <p:cNvSpPr txBox="1"/>
          <p:nvPr/>
        </p:nvSpPr>
        <p:spPr>
          <a:xfrm>
            <a:off x="148075" y="1638100"/>
            <a:ext cx="233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0" i="0" lang="en" sz="47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Analog</a:t>
            </a:r>
            <a:endParaRPr b="0" i="0" sz="47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148075" y="3574288"/>
            <a:ext cx="233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000000"/>
                </a:solidFill>
                <a:latin typeface="Syncopate"/>
                <a:ea typeface="Syncopate"/>
                <a:cs typeface="Syncopate"/>
                <a:sym typeface="Syncopate"/>
              </a:rPr>
              <a:t>Digital</a:t>
            </a:r>
            <a:endParaRPr b="0" i="0" sz="3500" u="none" cap="none" strike="noStrike">
              <a:solidFill>
                <a:srgbClr val="00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6950" y="1125575"/>
            <a:ext cx="1112073" cy="17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3750" y="3210470"/>
            <a:ext cx="918476" cy="142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Ruler Activity</a:t>
            </a:r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3888" y="1174950"/>
            <a:ext cx="477622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Wave Activity</a:t>
            </a:r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Wave Activity</a:t>
            </a:r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Wave Activity</a:t>
            </a:r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Wave Activity</a:t>
            </a: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Wave Activity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Wave Activity</a:t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Wave Activity</a:t>
            </a:r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Essential Computer Architecture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8538" y="3648661"/>
            <a:ext cx="2065248" cy="8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1061" y="3765063"/>
            <a:ext cx="8572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0182" y="2000500"/>
            <a:ext cx="778578" cy="125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5706" y="2000500"/>
            <a:ext cx="1609177" cy="240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9661" y="1606576"/>
            <a:ext cx="970392" cy="101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955529">
            <a:off x="2535114" y="4193468"/>
            <a:ext cx="791977" cy="15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570310">
            <a:off x="2531944" y="4295573"/>
            <a:ext cx="825789" cy="160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59649" y="3259887"/>
            <a:ext cx="970398" cy="97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14937" y="1460526"/>
            <a:ext cx="2065248" cy="179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2848043">
            <a:off x="3776467" y="3176266"/>
            <a:ext cx="1567449" cy="2085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8138227">
            <a:off x="3427220" y="647727"/>
            <a:ext cx="1567449" cy="208579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4920838" y="4586425"/>
            <a:ext cx="25236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arenBoth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Devices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456588" y="4575050"/>
            <a:ext cx="1987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 Memory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512075" y="948600"/>
            <a:ext cx="1987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 Processor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591000" y="991275"/>
            <a:ext cx="3177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 Output Devices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2721114">
            <a:off x="2052944" y="2366711"/>
            <a:ext cx="1160032" cy="154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8087174">
            <a:off x="5507959" y="1880173"/>
            <a:ext cx="1550257" cy="206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268926" y="1946650"/>
            <a:ext cx="745998" cy="125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Wave Activity</a:t>
            </a:r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LCD Panel - Displays Up Close</a:t>
            </a: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4476750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1925" y="2571750"/>
            <a:ext cx="3814575" cy="211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33"/>
          <p:cNvCxnSpPr/>
          <p:nvPr/>
        </p:nvCxnSpPr>
        <p:spPr>
          <a:xfrm rot="10800000">
            <a:off x="2121425" y="3090675"/>
            <a:ext cx="763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33"/>
          <p:cNvCxnSpPr/>
          <p:nvPr/>
        </p:nvCxnSpPr>
        <p:spPr>
          <a:xfrm rot="10800000">
            <a:off x="2121425" y="3548325"/>
            <a:ext cx="763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33"/>
          <p:cNvCxnSpPr/>
          <p:nvPr/>
        </p:nvCxnSpPr>
        <p:spPr>
          <a:xfrm rot="10800000">
            <a:off x="2884625" y="3090750"/>
            <a:ext cx="0" cy="45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33"/>
          <p:cNvCxnSpPr/>
          <p:nvPr/>
        </p:nvCxnSpPr>
        <p:spPr>
          <a:xfrm rot="10800000">
            <a:off x="2121425" y="3090525"/>
            <a:ext cx="0" cy="45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p33"/>
          <p:cNvCxnSpPr/>
          <p:nvPr/>
        </p:nvCxnSpPr>
        <p:spPr>
          <a:xfrm flipH="1">
            <a:off x="2884750" y="2587025"/>
            <a:ext cx="1907700" cy="50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6" name="Google Shape;286;p33"/>
          <p:cNvCxnSpPr/>
          <p:nvPr/>
        </p:nvCxnSpPr>
        <p:spPr>
          <a:xfrm rot="10800000">
            <a:off x="2884750" y="3548450"/>
            <a:ext cx="1907700" cy="114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Low Resolution you can See</a:t>
            </a:r>
            <a:endParaRPr/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24" y="1397800"/>
            <a:ext cx="4747950" cy="35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7275" y="1527574"/>
            <a:ext cx="3773075" cy="330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        Low Resolution              High Resolution</a:t>
            </a: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975" y="1017725"/>
            <a:ext cx="72780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Quality</a:t>
            </a:r>
            <a:endParaRPr/>
          </a:p>
        </p:txBody>
      </p:sp>
      <p:pic>
        <p:nvPicPr>
          <p:cNvPr id="305" name="Google Shape;30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7540" y="1017725"/>
            <a:ext cx="2588928" cy="384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Quality</a:t>
            </a:r>
            <a:endParaRPr/>
          </a:p>
        </p:txBody>
      </p:sp>
      <p:pic>
        <p:nvPicPr>
          <p:cNvPr id="311" name="Google Shape;3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9513" y="1017725"/>
            <a:ext cx="2564976" cy="384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Quality</a:t>
            </a:r>
            <a:endParaRPr/>
          </a:p>
        </p:txBody>
      </p:sp>
      <p:pic>
        <p:nvPicPr>
          <p:cNvPr id="317" name="Google Shape;3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7528" y="1017725"/>
            <a:ext cx="2588928" cy="384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Quality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9788" y="1017725"/>
            <a:ext cx="256441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Quality</a:t>
            </a:r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04300"/>
            <a:ext cx="8839200" cy="16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 txBox="1"/>
          <p:nvPr/>
        </p:nvSpPr>
        <p:spPr>
          <a:xfrm>
            <a:off x="153450" y="1297325"/>
            <a:ext cx="8837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      ½             ¼             ⅛           1/16        1/32        1/64        1/128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Quality</a:t>
            </a:r>
            <a:endParaRPr/>
          </a:p>
        </p:txBody>
      </p:sp>
      <p:pic>
        <p:nvPicPr>
          <p:cNvPr id="336" name="Google Shape;3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186" y="1017725"/>
            <a:ext cx="5527616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Computers Remember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625" y="2386625"/>
            <a:ext cx="2566878" cy="2566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208437">
            <a:off x="3753244" y="3148420"/>
            <a:ext cx="1947339" cy="47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728709">
            <a:off x="3759908" y="3457955"/>
            <a:ext cx="1999953" cy="48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0751" y="2418683"/>
            <a:ext cx="2449902" cy="2566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311701" y="1111800"/>
            <a:ext cx="24498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Long-Term Memory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(Hard Drive / Solid State)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Biggest (Terabytes)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2659100" y="1433600"/>
            <a:ext cx="566100" cy="36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6144125" y="1480525"/>
            <a:ext cx="566100" cy="36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328425" y="1136700"/>
            <a:ext cx="25668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Medium-Term Memory (RAM)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Medium (Gigabytes)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6710225" y="1212750"/>
            <a:ext cx="2244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Short-Term Memory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(Cache)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Smallest (Megabytes)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2862" y="1981777"/>
            <a:ext cx="1030398" cy="103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38186" y="2254575"/>
            <a:ext cx="2421714" cy="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7170000" y="2254575"/>
            <a:ext cx="1662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FASTEST</a:t>
            </a:r>
            <a:endParaRPr b="0" i="1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4248375" y="2214225"/>
            <a:ext cx="15771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Abstraction</a:t>
            </a:r>
            <a:endParaRPr/>
          </a:p>
        </p:txBody>
      </p:sp>
      <p:pic>
        <p:nvPicPr>
          <p:cNvPr id="342" name="Google Shape;3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23" y="1884925"/>
            <a:ext cx="2125776" cy="316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2"/>
          <p:cNvSpPr txBox="1"/>
          <p:nvPr/>
        </p:nvSpPr>
        <p:spPr>
          <a:xfrm>
            <a:off x="831800" y="1396525"/>
            <a:ext cx="88005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	     -&gt;		  Pixel       -&gt;    Color (HEX Value)	 -&gt;Binary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42"/>
          <p:cNvCxnSpPr/>
          <p:nvPr/>
        </p:nvCxnSpPr>
        <p:spPr>
          <a:xfrm rot="10800000">
            <a:off x="831900" y="2526000"/>
            <a:ext cx="156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42"/>
          <p:cNvCxnSpPr/>
          <p:nvPr/>
        </p:nvCxnSpPr>
        <p:spPr>
          <a:xfrm rot="10800000">
            <a:off x="988400" y="2526025"/>
            <a:ext cx="0" cy="16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42"/>
          <p:cNvCxnSpPr/>
          <p:nvPr/>
        </p:nvCxnSpPr>
        <p:spPr>
          <a:xfrm flipH="1">
            <a:off x="988625" y="2022350"/>
            <a:ext cx="1907700" cy="50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7" name="Google Shape;347;p42"/>
          <p:cNvCxnSpPr/>
          <p:nvPr/>
        </p:nvCxnSpPr>
        <p:spPr>
          <a:xfrm rot="10800000">
            <a:off x="999725" y="2701475"/>
            <a:ext cx="1896600" cy="142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8" name="Google Shape;34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6450" y="2022350"/>
            <a:ext cx="2188890" cy="210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42"/>
          <p:cNvCxnSpPr/>
          <p:nvPr/>
        </p:nvCxnSpPr>
        <p:spPr>
          <a:xfrm rot="10800000">
            <a:off x="831800" y="2686225"/>
            <a:ext cx="156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42"/>
          <p:cNvCxnSpPr/>
          <p:nvPr/>
        </p:nvCxnSpPr>
        <p:spPr>
          <a:xfrm rot="10800000">
            <a:off x="835438" y="2526025"/>
            <a:ext cx="0" cy="16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p42"/>
          <p:cNvCxnSpPr/>
          <p:nvPr/>
        </p:nvCxnSpPr>
        <p:spPr>
          <a:xfrm rot="10800000">
            <a:off x="4123563" y="3075388"/>
            <a:ext cx="156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42"/>
          <p:cNvCxnSpPr/>
          <p:nvPr/>
        </p:nvCxnSpPr>
        <p:spPr>
          <a:xfrm rot="10800000">
            <a:off x="4280063" y="3075413"/>
            <a:ext cx="0" cy="16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42"/>
          <p:cNvCxnSpPr/>
          <p:nvPr/>
        </p:nvCxnSpPr>
        <p:spPr>
          <a:xfrm rot="10800000">
            <a:off x="4123463" y="3235613"/>
            <a:ext cx="156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42"/>
          <p:cNvCxnSpPr/>
          <p:nvPr/>
        </p:nvCxnSpPr>
        <p:spPr>
          <a:xfrm rot="10800000">
            <a:off x="4127100" y="3075413"/>
            <a:ext cx="0" cy="16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" name="Google Shape;355;p42"/>
          <p:cNvCxnSpPr/>
          <p:nvPr/>
        </p:nvCxnSpPr>
        <p:spPr>
          <a:xfrm>
            <a:off x="4296425" y="3159350"/>
            <a:ext cx="1297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42"/>
          <p:cNvSpPr txBox="1"/>
          <p:nvPr/>
        </p:nvSpPr>
        <p:spPr>
          <a:xfrm>
            <a:off x="5725600" y="2220750"/>
            <a:ext cx="1099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61340A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3625" y="2645575"/>
            <a:ext cx="1027550" cy="10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4496" y="2126325"/>
            <a:ext cx="1489380" cy="2106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42"/>
          <p:cNvCxnSpPr/>
          <p:nvPr/>
        </p:nvCxnSpPr>
        <p:spPr>
          <a:xfrm>
            <a:off x="6825396" y="3155536"/>
            <a:ext cx="645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Pixel Grid Activity</a:t>
            </a:r>
            <a:endParaRPr/>
          </a:p>
        </p:txBody>
      </p:sp>
      <p:pic>
        <p:nvPicPr>
          <p:cNvPr id="365" name="Google Shape;3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7182" y="1017725"/>
            <a:ext cx="6489650" cy="39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Pixel Grid Activity</a:t>
            </a:r>
            <a:endParaRPr/>
          </a:p>
        </p:txBody>
      </p:sp>
      <p:pic>
        <p:nvPicPr>
          <p:cNvPr id="371" name="Google Shape;37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7182" y="1017736"/>
            <a:ext cx="6489650" cy="398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Computers Remember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641875"/>
            <a:ext cx="1349225" cy="13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97" y="2734550"/>
            <a:ext cx="1719525" cy="12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8658" y="2236563"/>
            <a:ext cx="3666696" cy="22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-2172953">
            <a:off x="7640774" y="2034174"/>
            <a:ext cx="834275" cy="13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7312081">
            <a:off x="783593" y="862221"/>
            <a:ext cx="2149598" cy="304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4427023">
            <a:off x="1119776" y="1835551"/>
            <a:ext cx="1606523" cy="78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793606">
            <a:off x="6153443" y="2549267"/>
            <a:ext cx="1501313" cy="163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1275" y="2429678"/>
            <a:ext cx="5058651" cy="506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Computers Remember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75" y="2091125"/>
            <a:ext cx="1904376" cy="190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3">
            <a:off x="1737526" y="2279018"/>
            <a:ext cx="2415276" cy="295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5799" y="-361950"/>
            <a:ext cx="4406499" cy="537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45255" y="4620942"/>
            <a:ext cx="326091" cy="35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33001" y="4383249"/>
            <a:ext cx="415589" cy="33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10424" y="4414716"/>
            <a:ext cx="886194" cy="59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-2306479">
            <a:off x="8692181" y="4235909"/>
            <a:ext cx="207695" cy="34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8086391">
            <a:off x="7150700" y="4071470"/>
            <a:ext cx="413750" cy="56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4498751">
            <a:off x="7220537" y="4278745"/>
            <a:ext cx="330455" cy="15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915668">
            <a:off x="8331840" y="4370184"/>
            <a:ext cx="370646" cy="41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34375" y="4044700"/>
            <a:ext cx="1362426" cy="9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00699" y="4556525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115074" y="4556525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55674" y="4316400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08399" y="4316400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10499" y="4070238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585624" y="4758700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7419161">
            <a:off x="5565659" y="3443593"/>
            <a:ext cx="1212107" cy="161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7951961">
            <a:off x="1988772" y="757206"/>
            <a:ext cx="2784881" cy="370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72225" y="3313659"/>
            <a:ext cx="326100" cy="37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98618" y="3346809"/>
            <a:ext cx="355350" cy="40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789625" y="3090883"/>
            <a:ext cx="326100" cy="374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1275" y="2429678"/>
            <a:ext cx="5058651" cy="506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Computers Remember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75" y="2091125"/>
            <a:ext cx="1904376" cy="190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3">
            <a:off x="1737526" y="2279018"/>
            <a:ext cx="2415276" cy="2953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5799" y="-361950"/>
            <a:ext cx="4406499" cy="537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45255" y="4620942"/>
            <a:ext cx="326091" cy="35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33001" y="4383249"/>
            <a:ext cx="415589" cy="33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10424" y="4414716"/>
            <a:ext cx="886194" cy="59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-2306479">
            <a:off x="8692181" y="4235909"/>
            <a:ext cx="207695" cy="34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8086391">
            <a:off x="7150700" y="4071470"/>
            <a:ext cx="413750" cy="56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4498751">
            <a:off x="7220537" y="4278745"/>
            <a:ext cx="330455" cy="15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1915668">
            <a:off x="8331840" y="4370184"/>
            <a:ext cx="370646" cy="41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34375" y="4044700"/>
            <a:ext cx="1362426" cy="9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00699" y="4556525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115074" y="4556525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55674" y="4316400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08399" y="4316400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10499" y="4070238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585624" y="4758700"/>
            <a:ext cx="214375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7419161">
            <a:off x="5565659" y="3443593"/>
            <a:ext cx="1212107" cy="161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7951961">
            <a:off x="1988772" y="757206"/>
            <a:ext cx="2784881" cy="370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-118337" y="1619775"/>
            <a:ext cx="2511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Long-Term Storage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(Hard Drive / Solid State)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4636350" y="3427750"/>
            <a:ext cx="22530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Medium-Term Storage (RAM)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6911325" y="2836163"/>
            <a:ext cx="2084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Short-Term Storage (Cache)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72225" y="3313659"/>
            <a:ext cx="326100" cy="37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98618" y="3346809"/>
            <a:ext cx="355350" cy="40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789625" y="3090883"/>
            <a:ext cx="326100" cy="37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5300" y="2123425"/>
            <a:ext cx="1304322" cy="130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flipH="1" rot="1199333">
            <a:off x="4749778" y="4215408"/>
            <a:ext cx="1287962" cy="31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flipH="1" rot="722913">
            <a:off x="4753803" y="4418750"/>
            <a:ext cx="1323567" cy="32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118545" y="3821613"/>
            <a:ext cx="1049922" cy="110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/>
              <a:t>What</a:t>
            </a:r>
            <a:r>
              <a:rPr lang="en"/>
              <a:t> Computers Remember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1038" y="1017725"/>
            <a:ext cx="270192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3497850" y="4152800"/>
            <a:ext cx="2148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/>
              <a:t>What</a:t>
            </a:r>
            <a:r>
              <a:rPr lang="en"/>
              <a:t> Computers Remember</a:t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6588" y="1017725"/>
            <a:ext cx="270192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4859150" y="3991475"/>
            <a:ext cx="34968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 - the alphabet of computers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775" y="1980475"/>
            <a:ext cx="24098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148338" y="3991475"/>
            <a:ext cx="3920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English Alphabet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What</a:t>
            </a:r>
            <a:r>
              <a:rPr lang="en"/>
              <a:t> Computers Remember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6519" y="2164369"/>
            <a:ext cx="1350972" cy="191050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490650" y="1260288"/>
            <a:ext cx="21627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14 9014785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6049" y="3177998"/>
            <a:ext cx="2678598" cy="178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3525" y="3530377"/>
            <a:ext cx="2333622" cy="8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025" y="3341625"/>
            <a:ext cx="1239948" cy="1239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1"/>
          <p:cNvCxnSpPr/>
          <p:nvPr/>
        </p:nvCxnSpPr>
        <p:spPr>
          <a:xfrm rot="10800000">
            <a:off x="4572013" y="1750075"/>
            <a:ext cx="0" cy="76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5221649" y="3443274"/>
            <a:ext cx="519300" cy="45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p21"/>
          <p:cNvCxnSpPr/>
          <p:nvPr/>
        </p:nvCxnSpPr>
        <p:spPr>
          <a:xfrm flipH="1">
            <a:off x="3386225" y="3472975"/>
            <a:ext cx="510300" cy="46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